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16A34A"/>
                </a:solidFill>
              </a:defRPr>
            </a:pPr>
            <a:r>
              <a:t>SMARTERP MLM ENTERPRISE</a:t>
            </a:r>
          </a:p>
          <a:p>
            <a:pPr>
              <a:spcAft>
                <a:spcPts val="2000"/>
              </a:spcAft>
              <a:defRPr sz="3600" b="1">
                <a:solidFill>
                  <a:srgbClr val="FFFFFF"/>
                </a:solidFill>
              </a:defRPr>
            </a:pPr>
            <a:r>
              <a:t>Direct Selling &amp; Network Marketing</a:t>
            </a:r>
            <a:br/>
            <a:r>
              <a:t>Operating System</a:t>
            </a:r>
          </a:p>
          <a:p>
            <a:pPr>
              <a:spcAft>
                <a:spcPts val="2800"/>
              </a:spcAft>
              <a:defRPr sz="1500">
                <a:solidFill>
                  <a:srgbClr val="CBD5E1"/>
                </a:solidFill>
              </a:defRPr>
            </a:pPr>
            <a:r>
              <a:t>Configurable Compensation Engines • Real-Time Genealogy • Double-Entry Wallets • Regional Banking Rails</a:t>
            </a:r>
          </a:p>
          <a:p>
            <a:pPr>
              <a:defRPr sz="1200">
                <a:solidFill>
                  <a:srgbClr val="16A34A"/>
                </a:solidFill>
              </a:defRPr>
            </a:pPr>
            <a:r>
              <a:t>Proprietary Software Platform Owned &amp; Operated by Ashewa Technology Solutions S.C.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EXECUTIVE SUMMARY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Executive Overview: Modernizing Direct Selling Operations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1800" b="1">
                <a:solidFill>
                  <a:srgbClr val="0F172A"/>
                </a:solidFill>
              </a:defRPr>
            </a:pPr>
            <a:r>
              <a:t>The Direct Selling Challenge</a:t>
            </a:r>
          </a:p>
          <a:p>
            <a:pPr>
              <a:spcAft>
                <a:spcPts val="1000"/>
              </a:spcAft>
              <a:defRPr sz="1200">
                <a:solidFill>
                  <a:srgbClr val="64748B"/>
                </a:solidFill>
              </a:defRPr>
            </a:pPr>
            <a:r>
              <a:t>• Legacy PHP scripts prone to memory crashes during weekly commission runs</a:t>
            </a:r>
          </a:p>
          <a:p>
            <a:pPr>
              <a:spcAft>
                <a:spcPts val="1000"/>
              </a:spcAft>
              <a:defRPr sz="1200">
                <a:solidFill>
                  <a:srgbClr val="64748B"/>
                </a:solidFill>
              </a:defRPr>
            </a:pPr>
            <a:r>
              <a:t>• Disconnected silos between downlines, e-commerce orders, and general ledger</a:t>
            </a:r>
          </a:p>
          <a:p>
            <a:pPr>
              <a:spcAft>
                <a:spcPts val="1000"/>
              </a:spcAft>
              <a:defRPr sz="1200">
                <a:solidFill>
                  <a:srgbClr val="64748B"/>
                </a:solidFill>
              </a:defRPr>
            </a:pPr>
            <a:r>
              <a:t>• Manual payout errors leading to distributor disputes and liquidity drains</a:t>
            </a:r>
          </a:p>
          <a:p>
            <a:pPr>
              <a:spcAft>
                <a:spcPts val="1000"/>
              </a:spcAft>
              <a:defRPr sz="1200">
                <a:solidFill>
                  <a:srgbClr val="64748B"/>
                </a:solidFill>
              </a:defRPr>
            </a:pPr>
            <a:r>
              <a:t>• Regulatory scrutiny regarding pyramid vs retail volume balance</a:t>
            </a:r>
          </a:p>
          <a:p>
            <a:pPr>
              <a:spcAft>
                <a:spcPts val="1000"/>
              </a:spcAft>
              <a:defRPr sz="1200">
                <a:solidFill>
                  <a:srgbClr val="64748B"/>
                </a:solidFill>
              </a:defRPr>
            </a:pPr>
            <a:r>
              <a:t>• Foreign software lacking domestic banking (Telebirr, CBE Birr) &amp; MoR tax withholding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400"/>
              </a:spcAft>
              <a:defRPr sz="1800" b="1">
                <a:solidFill>
                  <a:srgbClr val="16A34A"/>
                </a:solidFill>
              </a:defRPr>
            </a:pPr>
            <a:r>
              <a:t>The SmartERP MLM Advantage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✓ Sub-second calculation engine backed by PostgreSQL ACID transactions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✓ Unified architecture: distributor network, commerce, inventory, and accounting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✓ Automated double-entry wallet with maker-checker payout approvals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✓ Built-in solvency engine enforcing maximum gross volume payout ceilings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✓ Native regional banking integration (Telebirr, CBE) and automated 3% MoR tax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PLATFORM CAPABILITIES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The Six Foundational Architectural Pillars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1. Distributor Management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Visual interactive genealogy trees (Binary, Unilevel, Matrix), placement preferences, and dynamic downline search.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2. Compensation Engine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Flexible calculation streams: Binary cycle pairing, Unilevel generations with compression, Matrix, and Stairstep.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3. Integrated Commerce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Wholesale/retail pricing tiers, replicated distributor storefronts, and automated inventory sync.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4. Financial Ledger &amp; Payouts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Double-entry wallet ledger supporting Birr and USD with batch disbursements to Telebirr and CBE accounts.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5. Business Intelligence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Real-time visibility into company turnover, commission liability, active rank distribution, and top performers.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6. Governance &amp; Solvency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Maker-checker authorization, return/refund clawbacks, and automated anti-pyramid retail volume thresholds.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COMPENSATION ARCHITECTURE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Dual-Leg Binary Compensation Engine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Mathematical Dual-Leg Balancing with Carryover Volume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Structure: Distributors manage exactly two frontline legs (Left and Right). Spillover placement drives team momentum.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Configurable Ratios: Support for 1:1 balanced, 1:2 asymmetric, or 1:3 volume cycle steps.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Cycle Step PV: Example 500 PV left + 500 PV right = 1 cycle bonus payout.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Stronger Leg Banking: Excess volume on the stronger leg carries over to the subsequent commission cycle without forfeiture.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Solvency Payout Caps: Weekly maximum payout limits indexed to member rank protect corporate liquidity from volume spikes.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Audit Trail: Complete calculation breakdown preserved per distributor node.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COMPENSATION ARCHITECTURE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Unilevel Generation Overrides &amp; Dynamic Compression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Rewarding Deep Leadership Across Generational Tiers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Unlimited Frontline: Distributors can sponsor an unlimited number of direct frontline recruits.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Generational Depth: Configurable commission percentages up to 12 generations deep.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Dynamic Compression: Inactive accounts (0 PV) are automatically bypassed during calculation, compressing volume upward to qualified leaders.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Monthly PBV Gates: Personal sales volume thresholds required to unlock deeper generation overrides.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Illustrative Schedule: Gen 1 (10%), Gen 2 (5%), Gen 3 (3%), Gen 4 (2%), Gen 5 (1.5%), Gen 6 (1.0%), Gen 7 (0.5%).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Transparency: Real-time generation lineage breakdown visible in distributor backoffice.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COMPENSATION ARCHITECTURE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Forced Matrix &amp; Stairstep Breakaway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Algorithmic Placement &amp; Differential Wholesale Rebates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Forced Matrix Dimensions: Fixed width and depth structures (e.g. 3x9, 5x7).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Breadth-First Spillover: Algorithmic placement positions excess recruits under the nearest downline with open slots.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Stairstep Differential Rebates: Increasing discount brackets (e.g. 6% to 21%) based on cumulative group volume.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Breakaway Royalties: When downlines match the sponsor's top tier, they break away, triggering multi-tier leadership royalties.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Volume Roll-Up: Clear qualification thresholds governing volume roll-up upon breakaway.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Hybrid Flexibility: Combine matrix spillover with generational overrides for balanced retention.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COMPENSATION ARCHITECTURE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Revolving Board, Pools &amp; Hybrid Architectures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Cycle-Out Automation &amp; Leadership Retention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Revolving Board Plan: 2x2 (7-member) or 2x3 (15-member) mini-matrices where leaders cycle out upon bottom tier completion.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Automated Follow-Me Re-Entry: Cycled leaders automatically reposition beneath their original sponsor on a new board.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Executive Revenue Pools: Configurable dividend pools (e.g. 2% to 5% gross sales) distributed to top-tier leaders quarterly.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Multi-Tier Check-Matching: Sponsors earn 10%–20% of direct recruits' actual binary or unilevel earnings.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Hybrid Rule Resolver: Engine prevents duplicate payout triggers and resolves volume overlaps deterministically.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Full Auditability: Traceable qualification entries for every pool and matching calculation.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RISK MANAGEMENT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Mathematical Solvency &amp; Anti-Pyramid Governance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Guaranteed Liquidity Protection &amp; Regulatory Alignment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Gross Margin Payout Ceiling: Enforce hard payout caps (e.g. maximum 50% of gross revenue) to protect company liquidity.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Pro-Rata Adjustment Engine: In extreme network volume spikes, commissions can compress proportionally to preserve solvency.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DSA / WFDSA 51% Retail Rule: Real-time telemetry monitoring the ratio of genuine retail customer sales vs distributor consumption.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Refund &amp; Clawback Reversals: Returned orders automatically trigger ledger clawbacks across the qualifying upline tree.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Simulation Sandbox: Pre-run hypothetical compensation runs before committing journal entries.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Legal Notice: Software enforces mathematical company rules; legal compliance remains company responsibility.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VERTICAL SPECIALIZATION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Specialized Direct Selling Industry Solutions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Real Estate &amp; Property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Broker hierarchy attribution, plot/unit reservations, milestone commission releases, and deed transfer gates.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Health &amp; Wellness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Autoship recurring orders, pharmaceutical lot/batch tracking (FEFO), expiry dates, and practitioner overrides.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45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Cosmetics &amp; Beauty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Replicated social storefronts, mobile influencer cart links, starter kits, and sample kit order workflows.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Insurance &amp; Financial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Multi-tier agency trees, policy validation holds, trailing renewal commissions, and clawback reserves.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Clean Energy &amp; Solar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Site audit milestone approvals, referral attribution, installation sign-offs, and staged payouts.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393192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300" b="1">
                <a:solidFill>
                  <a:srgbClr val="16A34A"/>
                </a:solidFill>
              </a:defRPr>
            </a:pPr>
            <a:r>
              <a:t>E-Commerce &amp; Digital</a:t>
            </a:r>
          </a:p>
          <a:p>
            <a:pPr>
              <a:defRPr sz="1100">
                <a:solidFill>
                  <a:srgbClr val="64748B"/>
                </a:solidFill>
              </a:defRPr>
            </a:pPr>
            <a:r>
              <a:t>Drop-ship distributor fulfillment, digital courses/LMS access gates, and instant e-pin activations.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FINTECH INTEGRATION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Regional Banking &amp; Mass Disbursement Rails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Verified Payment Integration for Ethiopia &amp; East Africa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Telebirr Bulk Disbursement API: Instant commission payouts directly to distributors' mobile wallets upon batch approval.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CBE Birr &amp; Host-to-Host: Automated disbursement rail supporting Commercial Bank of Ethiopia accounts.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Commercial Bank Batch Exports: Standardized electronic clearing formats for domestic bank ACH and wire transfers.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Ministry of Revenues (MoR) 3% Withholding Tax: Automatic deduction on qualifying payouts with tax certificate logs.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Maker-Checker Authorization: Dual approval workflow required for large-volume wallet cashouts.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Multi-Currency E-Wallet: Native ledger tracking Birr (ETB) and US Dollars (USD) balances independently.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USER EXPERIENCE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Distributor Backoffice Portal Experience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Empowering Network Leaders with Real-Time Transparency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Visual Downline Explorer: Pan, zoom, and instant member search across binary, unilevel, and matrix views.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Commission Earnings Ledger: Real-time itemized breakdown by bonus type, date, and downline transaction.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Replicated Storefront Links: Shareable retail product carts with automatic distributor attribution.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Rank Advancement Tracker: Clear progress bars showing current PV, GV, and required metrics for next rank.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E-Pin Management: Purchase, transfer, and redeem activation codes for new member enrollment packages.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Responsive Web App (PWA): Optimized for fast mobile access across any smartphone without app store friction.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OPERATIONS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Corporate Administration Cockpit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Total Oversight of Network Growth and Financial Liabilities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Plan Configuration Studio: Configure qualification rules, percentages, cycle thresholds, and rank criteria without coding.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Batch Commission Execution: Sub-second cycle processing with staging review before final ledger posting.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Automated Accounting Bridge: One-click generation of journal entries debiting expense and crediting wallet liability.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Auditable Tree Re-Parenting: Administrative tools for sponsor changes and holding-tank placements with full log history.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Compliance Telemetry: Real-time alerts for irregular recruitment patterns or margin threshold exceedance.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Role-Based Security: Granular permissions for executive managers, finance officers, and customer support agents.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ENGINEERING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Technical Architecture &amp; Data Security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6070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1200"/>
              </a:spcAft>
              <a:defRPr sz="1800" b="1">
                <a:solidFill>
                  <a:srgbClr val="0F172A"/>
                </a:solidFill>
              </a:defRPr>
            </a:pPr>
            <a:r>
              <a:t>Enterprise Reliability Backed by Modern Infrastructure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PostgreSQL ACID Transactions: Strict data integrity guarantees for high-concurrency wallet and commission events.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Scalable Multi-Tier Topology: Dedicated application containers with isolated database pools.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Comprehensive REST &amp; JSON-RPC APIs: Seamless integration with third-party ERPs, CRM pipelines, and payment gateways.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Audit Logging: Immutable tracking of all user logins, financial transactions, and administrative modifications.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Data Isolation: Strict tenant boundaries ensuring distributor data and company records remain private.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</a:defRPr>
            </a:pPr>
            <a:r>
              <a:t>• Automated Backup &amp; Recovery: Scheduled point-in-time database snapshotting and disaster recovery procedures.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COMMERCIAL TERMS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Predictable Software Licensing Tiers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51460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Startup Edition</a:t>
            </a:r>
          </a:p>
          <a:p>
            <a:pPr>
              <a:defRPr sz="2000" b="1">
                <a:solidFill>
                  <a:srgbClr val="16A34A"/>
                </a:solidFill>
              </a:defRPr>
            </a:pPr>
            <a:r>
              <a:t>$490 / mo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Up to 2,500 Distributors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1 Primary Plan Engine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Member Portal &amp; E-Wallet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Bank Transfer Payouts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Standard SLA Support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514600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Growth Pro</a:t>
            </a:r>
          </a:p>
          <a:p>
            <a:pPr>
              <a:defRPr sz="2000" b="1">
                <a:solidFill>
                  <a:srgbClr val="16A34A"/>
                </a:solidFill>
              </a:defRPr>
            </a:pPr>
            <a:r>
              <a:t>$990 / mo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Up to 15,000 Distributors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Hybrid Plan Architecture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Telebirr &amp; CBE Payout Rail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MoR 3% Withholding Engine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Replicated Webstores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Priority SLA Support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645920"/>
            <a:ext cx="251460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Enterprise Scale</a:t>
            </a:r>
          </a:p>
          <a:p>
            <a:pPr>
              <a:defRPr sz="2000" b="1">
                <a:solidFill>
                  <a:srgbClr val="16A34A"/>
                </a:solidFill>
              </a:defRPr>
            </a:pPr>
            <a:r>
              <a:t>$1,990 / mo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Up to 100,000 Distributors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Unlimited Plan Streams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Executive Dividend Pools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High-Availability Cluster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Custom Mobile Backoffice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Dedicated Account Manager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645920"/>
            <a:ext cx="251460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0F172A"/>
                </a:solidFill>
              </a:defRPr>
            </a:pPr>
            <a:r>
              <a:t>On-Premise</a:t>
            </a:r>
          </a:p>
          <a:p>
            <a:pPr>
              <a:defRPr sz="2000" b="1">
                <a:solidFill>
                  <a:srgbClr val="16A34A"/>
                </a:solidFill>
              </a:defRPr>
            </a:pPr>
            <a:r>
              <a:t>Custom Proposal</a:t>
            </a:r>
          </a:p>
          <a:p>
            <a:pPr>
              <a:spcAft>
                <a:spcPts val="1200"/>
              </a:spcAft>
              <a:defRPr sz="1000">
                <a:solidFill>
                  <a:srgbClr val="64748B"/>
                </a:solidFill>
              </a:defRPr>
            </a:pPr>
            <a:r>
              <a:t>Unlimited Capacity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Dedicated Infrastructure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Self-Hosted Private Cloud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Custom Core Banking Bridge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Full DevOps Architecture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✓ Long-Term Enterprise SLA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6A34A"/>
                </a:solidFill>
              </a:defRPr>
            </a:pPr>
            <a:r>
              <a:t>PROJECT ROADMAP | NOVRAISE DIGITAL SOLUTION PLC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</a:defRPr>
            </a:pPr>
            <a:r>
              <a:t>8-Phase Structured Implementation Methodology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1: Discovery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Business requirements, compensation rules, product catalog, and qualification review.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2: Specification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Formal mathematical modeling, cap definitions, and payout rule sign-off.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645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3: Configuration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System provisioning, rank hierarchy setup, bonus schedules, and storefronts.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645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4: Migration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Legacy distributor lineage, member balances, and genealogy tree verification.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931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5: Simulation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Historical transaction playback and pro-forma commission solvency stress-testing.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931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6: Training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Role-based workshops for executive administrators, finance, and top leaders.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3931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7: Go-Live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Production cutover, live payment rail activation, and backoffice onboarding.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23960" y="3931920"/>
            <a:ext cx="25146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600"/>
              </a:spcAft>
              <a:defRPr sz="1200" b="1">
                <a:solidFill>
                  <a:srgbClr val="16A34A"/>
                </a:solidFill>
              </a:defRPr>
            </a:pPr>
            <a:r>
              <a:t>Phase 8: SLA Support</a:t>
            </a:r>
          </a:p>
          <a:p>
            <a:pPr>
              <a:defRPr sz="1000">
                <a:solidFill>
                  <a:srgbClr val="64748B"/>
                </a:solidFill>
              </a:defRPr>
            </a:pPr>
            <a:r>
              <a:t>Ongoing platform monitoring, cycle verification, and software enhancement.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16A34A"/>
                </a:solidFill>
              </a:defRPr>
            </a:pPr>
            <a:r>
              <a:t>LAUNCH YOUR DIRECT SELLING PLATFORM</a:t>
            </a:r>
          </a:p>
          <a:p>
            <a:pPr>
              <a:spcAft>
                <a:spcPts val="1800"/>
              </a:spcAft>
              <a:defRPr sz="3600" b="1">
                <a:solidFill>
                  <a:srgbClr val="FFFFFF"/>
                </a:solidFill>
              </a:defRPr>
            </a:pPr>
            <a:r>
              <a:t>Schedule Your Executive Consultation</a:t>
            </a:r>
          </a:p>
          <a:p>
            <a:pPr>
              <a:spcAft>
                <a:spcPts val="2800"/>
              </a:spcAft>
              <a:defRPr sz="1500">
                <a:solidFill>
                  <a:srgbClr val="CBD5E1"/>
                </a:solidFill>
              </a:defRPr>
            </a:pPr>
            <a:r>
              <a:t>Review your compensation plan math, audit anti-pyramid solvency rules, and experience a customized SmartERP MLM demonstration.</a:t>
            </a:r>
          </a:p>
          <a:p>
            <a:pPr>
              <a:spcAft>
                <a:spcPts val="600"/>
              </a:spcAft>
              <a:defRPr sz="1400" b="1">
                <a:solidFill>
                  <a:srgbClr val="16A34A"/>
                </a:solidFill>
              </a:defRPr>
            </a:pPr>
            <a:r>
              <a:t>Ashewa Technology Solutions S.C.  |  Enterprise Direct Selling Systems</a:t>
            </a:r>
          </a:p>
          <a:p>
            <a:pPr>
              <a:defRPr sz="1200">
                <a:solidFill>
                  <a:srgbClr val="94A3B8"/>
                </a:solidFill>
              </a:defRPr>
            </a:pPr>
            <a:r>
              <a:t>Web: https://mlm.smarterp.et  |  Inquiries: info@ashewa.com  |  Private Consultation Request: /book-demo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